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82" r:id="rId4"/>
    <p:sldId id="283" r:id="rId5"/>
    <p:sldId id="270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247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979" autoAdjust="0"/>
  </p:normalViewPr>
  <p:slideViewPr>
    <p:cSldViewPr snapToGrid="0">
      <p:cViewPr varScale="1">
        <p:scale>
          <a:sx n="39" d="100"/>
          <a:sy n="39" d="100"/>
        </p:scale>
        <p:origin x="6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39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5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9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9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0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16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3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6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5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5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1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B52A5F2-B2B5-4448-BD7F-706FAC76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652" y="2021176"/>
            <a:ext cx="10099527" cy="189377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en-US" sz="4800" b="1" dirty="0" smtClean="0">
                <a:solidFill>
                  <a:srgbClr val="FFC000"/>
                </a:solidFill>
                <a:ea typeface="+mj-lt"/>
                <a:cs typeface="+mj-lt"/>
              </a:rPr>
              <a:t>Panel: Reflections on Online Teaching 9:15-10:30</a:t>
            </a:r>
            <a:endParaRPr lang="en-US" sz="4800" dirty="0">
              <a:ea typeface="+mj-lt"/>
              <a:cs typeface="+mj-lt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048652" y="4154493"/>
            <a:ext cx="10818281" cy="189298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922247"/>
                </a:solidFill>
              </a:rPr>
              <a:t>Our panelists will share examples of how they set expectations, build community, involve students in course design, and structure the course in a way that is responsive to students’ needs and contexts.</a:t>
            </a:r>
            <a:endParaRPr lang="en-US" sz="3200" dirty="0">
              <a:solidFill>
                <a:srgbClr val="9222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526419" y="2541874"/>
            <a:ext cx="9144000" cy="1425289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Chat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80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524000" y="2084674"/>
            <a:ext cx="9144000" cy="2795835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Balancing Compassion and Flexibility with High Expectations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82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805355"/>
            <a:ext cx="10515600" cy="156745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How do you manage conflict in your classroom?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3372813"/>
            <a:ext cx="10515600" cy="3282043"/>
          </a:xfrm>
        </p:spPr>
        <p:txBody>
          <a:bodyPr/>
          <a:lstStyle/>
          <a:p>
            <a:endParaRPr lang="en-US" dirty="0">
              <a:solidFill>
                <a:srgbClr val="9222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405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805355"/>
            <a:ext cx="10515600" cy="156745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How do you show flexibility and expectations for high standards?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3372813"/>
            <a:ext cx="10515600" cy="3282043"/>
          </a:xfrm>
        </p:spPr>
        <p:txBody>
          <a:bodyPr/>
          <a:lstStyle/>
          <a:p>
            <a:endParaRPr lang="en-US" dirty="0">
              <a:solidFill>
                <a:srgbClr val="9222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929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805355"/>
            <a:ext cx="10515600" cy="156745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How do you set expectations for interaction throughout the semester?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3372813"/>
            <a:ext cx="10515600" cy="3282043"/>
          </a:xfrm>
        </p:spPr>
        <p:txBody>
          <a:bodyPr/>
          <a:lstStyle/>
          <a:p>
            <a:endParaRPr lang="en-US" dirty="0">
              <a:solidFill>
                <a:srgbClr val="9222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127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1850" y="2245940"/>
            <a:ext cx="10515600" cy="2064204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Structuring the Course in an Organized Way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9222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954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805355"/>
            <a:ext cx="10515600" cy="156745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How do you create a consistent course structure?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3372813"/>
            <a:ext cx="10515600" cy="3282043"/>
          </a:xfrm>
        </p:spPr>
        <p:txBody>
          <a:bodyPr/>
          <a:lstStyle/>
          <a:p>
            <a:endParaRPr lang="en-US" dirty="0">
              <a:solidFill>
                <a:srgbClr val="9222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743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805355"/>
            <a:ext cx="10515600" cy="156745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Why is it important that your course is very well organized?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3372813"/>
            <a:ext cx="10515600" cy="3282043"/>
          </a:xfrm>
        </p:spPr>
        <p:txBody>
          <a:bodyPr/>
          <a:lstStyle/>
          <a:p>
            <a:endParaRPr lang="en-US" dirty="0">
              <a:solidFill>
                <a:srgbClr val="9222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742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38200" y="1877488"/>
            <a:ext cx="10515600" cy="1208612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C000"/>
                </a:solidFill>
              </a:rPr>
              <a:t>Introducing the Panelists</a:t>
            </a:r>
            <a:endParaRPr lang="en-US" sz="4800" dirty="0">
              <a:solidFill>
                <a:srgbClr val="FFC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3086100"/>
            <a:ext cx="10515600" cy="271054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922247"/>
                </a:solidFill>
                <a:cs typeface="Calibri"/>
              </a:rPr>
              <a:t>Nat Samuel: Institute of Pastoral Studies</a:t>
            </a:r>
          </a:p>
          <a:p>
            <a:r>
              <a:rPr lang="en-US" b="1" dirty="0">
                <a:solidFill>
                  <a:srgbClr val="922247"/>
                </a:solidFill>
                <a:cs typeface="Calibri"/>
              </a:rPr>
              <a:t>Stacy </a:t>
            </a:r>
            <a:r>
              <a:rPr lang="en-US" b="1" dirty="0" err="1">
                <a:solidFill>
                  <a:srgbClr val="922247"/>
                </a:solidFill>
                <a:cs typeface="Calibri"/>
              </a:rPr>
              <a:t>Beran</a:t>
            </a:r>
            <a:r>
              <a:rPr lang="en-US" b="1" dirty="0">
                <a:solidFill>
                  <a:srgbClr val="922247"/>
                </a:solidFill>
                <a:cs typeface="Calibri"/>
              </a:rPr>
              <a:t>: Quinlan, Department of Marketing</a:t>
            </a:r>
          </a:p>
          <a:p>
            <a:r>
              <a:rPr lang="en-US" b="1" dirty="0">
                <a:solidFill>
                  <a:srgbClr val="922247"/>
                </a:solidFill>
                <a:cs typeface="Calibri"/>
              </a:rPr>
              <a:t>Maribel Lopez: School of Social Work</a:t>
            </a:r>
          </a:p>
          <a:p>
            <a:r>
              <a:rPr lang="en-US" b="1" dirty="0">
                <a:solidFill>
                  <a:srgbClr val="922247"/>
                </a:solidFill>
                <a:cs typeface="Calibri"/>
              </a:rPr>
              <a:t>Peter </a:t>
            </a:r>
            <a:r>
              <a:rPr lang="en-US" b="1" dirty="0" err="1">
                <a:solidFill>
                  <a:srgbClr val="922247"/>
                </a:solidFill>
                <a:cs typeface="Calibri"/>
              </a:rPr>
              <a:t>Tingley</a:t>
            </a:r>
            <a:r>
              <a:rPr lang="en-US" b="1" dirty="0">
                <a:solidFill>
                  <a:srgbClr val="922247"/>
                </a:solidFill>
                <a:cs typeface="Calibri"/>
              </a:rPr>
              <a:t>: College of Arts and Sciences, Department of Math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677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805356"/>
            <a:ext cx="10515600" cy="970502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C000"/>
                </a:solidFill>
              </a:rPr>
              <a:t>Polling and Participant Engagement</a:t>
            </a:r>
            <a:endParaRPr lang="en-US" sz="4800" dirty="0">
              <a:solidFill>
                <a:srgbClr val="FFC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2775858"/>
            <a:ext cx="10515600" cy="3657599"/>
          </a:xfrm>
        </p:spPr>
        <p:txBody>
          <a:bodyPr/>
          <a:lstStyle/>
          <a:p>
            <a:endParaRPr lang="en-US" dirty="0">
              <a:solidFill>
                <a:srgbClr val="9222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022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805356"/>
            <a:ext cx="10515600" cy="97050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Using Polls in Your Class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2775858"/>
            <a:ext cx="10515600" cy="3657599"/>
          </a:xfrm>
        </p:spPr>
        <p:txBody>
          <a:bodyPr/>
          <a:lstStyle/>
          <a:p>
            <a:endParaRPr lang="en-US" dirty="0">
              <a:solidFill>
                <a:srgbClr val="9222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81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524000" y="1802267"/>
            <a:ext cx="9144000" cy="23876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Involving Students in Building a Learning Community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61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805356"/>
            <a:ext cx="10515600" cy="97050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How do you set ground rules with students?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2775858"/>
            <a:ext cx="10515600" cy="3657599"/>
          </a:xfrm>
        </p:spPr>
        <p:txBody>
          <a:bodyPr/>
          <a:lstStyle/>
          <a:p>
            <a:endParaRPr lang="en-US" dirty="0">
              <a:solidFill>
                <a:srgbClr val="9222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92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805355"/>
            <a:ext cx="10515600" cy="134605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How do you use icebreakers and </a:t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small assignments?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3151414"/>
            <a:ext cx="10515600" cy="3282043"/>
          </a:xfrm>
        </p:spPr>
        <p:txBody>
          <a:bodyPr/>
          <a:lstStyle/>
          <a:p>
            <a:endParaRPr lang="en-US" dirty="0">
              <a:solidFill>
                <a:srgbClr val="9222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66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805355"/>
            <a:ext cx="10515600" cy="134605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How do you attend to students’ contexts?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3151414"/>
            <a:ext cx="10515600" cy="3282043"/>
          </a:xfrm>
        </p:spPr>
        <p:txBody>
          <a:bodyPr/>
          <a:lstStyle/>
          <a:p>
            <a:endParaRPr lang="en-US" dirty="0">
              <a:solidFill>
                <a:srgbClr val="9222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105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4FFBFB-F9B8-45CB-B15F-E4F1D3DF285E}"/>
              </a:ext>
            </a:extLst>
          </p:cNvPr>
          <p:cNvSpPr/>
          <p:nvPr/>
        </p:nvSpPr>
        <p:spPr>
          <a:xfrm>
            <a:off x="2419" y="8466"/>
            <a:ext cx="12192000" cy="1822152"/>
          </a:xfrm>
          <a:prstGeom prst="rect">
            <a:avLst/>
          </a:prstGeom>
          <a:solidFill>
            <a:srgbClr val="922247"/>
          </a:solidFill>
          <a:ln>
            <a:solidFill>
              <a:srgbClr val="922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70AFC3-F988-470F-9E1B-F626EC15F3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36" r="-1" b="9072"/>
          <a:stretch/>
        </p:blipFill>
        <p:spPr>
          <a:xfrm>
            <a:off x="5564" y="5564"/>
            <a:ext cx="4724647" cy="182505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2BAB18C-F280-4E7F-A2D3-C8820D1A5426}"/>
              </a:ext>
            </a:extLst>
          </p:cNvPr>
          <p:cNvSpPr txBox="1">
            <a:spLocks/>
          </p:cNvSpPr>
          <p:nvPr/>
        </p:nvSpPr>
        <p:spPr>
          <a:xfrm>
            <a:off x="4988107" y="262522"/>
            <a:ext cx="6878826" cy="1288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C000"/>
                </a:solidFill>
                <a:cs typeface="Calibri"/>
              </a:rPr>
              <a:t>Focus on Teaching &amp; Learning 2020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805355"/>
            <a:ext cx="10515600" cy="156745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How do students’ voices shape the design of the class?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3372813"/>
            <a:ext cx="10515600" cy="3282043"/>
          </a:xfrm>
        </p:spPr>
        <p:txBody>
          <a:bodyPr/>
          <a:lstStyle/>
          <a:p>
            <a:endParaRPr lang="en-US" dirty="0">
              <a:solidFill>
                <a:srgbClr val="9222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409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</TotalTime>
  <Words>302</Words>
  <Application>Microsoft Office PowerPoint</Application>
  <PresentationFormat>Widescreen</PresentationFormat>
  <Paragraphs>39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Panel: Reflections on Online Teaching 9:15-10:30</vt:lpstr>
      <vt:lpstr>Introducing the Panelists</vt:lpstr>
      <vt:lpstr>Polling and Participant Engagement</vt:lpstr>
      <vt:lpstr>Using Polls in Your Class</vt:lpstr>
      <vt:lpstr>Involving Students in Building a Learning Community</vt:lpstr>
      <vt:lpstr>How do you set ground rules with students?</vt:lpstr>
      <vt:lpstr>How do you use icebreakers and  small assignments?</vt:lpstr>
      <vt:lpstr>How do you attend to students’ contexts?</vt:lpstr>
      <vt:lpstr>How do students’ voices shape the design of the class?</vt:lpstr>
      <vt:lpstr>Chat</vt:lpstr>
      <vt:lpstr>Balancing Compassion and Flexibility with High Expectations</vt:lpstr>
      <vt:lpstr>How do you manage conflict in your classroom?</vt:lpstr>
      <vt:lpstr>How do you show flexibility and expectations for high standards?</vt:lpstr>
      <vt:lpstr>How do you set expectations for interaction throughout the semester?</vt:lpstr>
      <vt:lpstr>Structuring the Course in an Organized Way</vt:lpstr>
      <vt:lpstr>How do you create a consistent course structure?</vt:lpstr>
      <vt:lpstr>Why is it important that your course is very well organized?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Rusbarsky, Kristen</dc:creator>
  <cp:lastModifiedBy>Rusbarsky, Kristen</cp:lastModifiedBy>
  <cp:revision>107</cp:revision>
  <dcterms:created xsi:type="dcterms:W3CDTF">2020-07-30T16:06:13Z</dcterms:created>
  <dcterms:modified xsi:type="dcterms:W3CDTF">2020-08-10T15:44:39Z</dcterms:modified>
</cp:coreProperties>
</file>